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61" r:id="rId4"/>
    <p:sldId id="263" r:id="rId5"/>
    <p:sldId id="273" r:id="rId6"/>
    <p:sldId id="272" r:id="rId7"/>
    <p:sldId id="275" r:id="rId8"/>
    <p:sldId id="268" r:id="rId9"/>
    <p:sldId id="269" r:id="rId10"/>
  </p:sldIdLst>
  <p:sldSz cx="9144000" cy="6858000" type="screen4x3"/>
  <p:notesSz cx="6794500" cy="9906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ernat Natalia EDA CERNA" initials="CERNA" lastIdx="0" clrIdx="0">
    <p:extLst>
      <p:ext uri="{19B8F6BF-5375-455C-9EA6-DF929625EA0E}">
        <p15:presenceInfo xmlns:p15="http://schemas.microsoft.com/office/powerpoint/2012/main" xmlns="" userId="Cernat Natalia EDA CERN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CC33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-123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70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8645" y="0"/>
            <a:ext cx="2944283" cy="4970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B76BA6-E886-4344-B8DC-D73ADC890B88}" type="datetimeFigureOut">
              <a:rPr lang="en-US" smtClean="0"/>
              <a:pPr/>
              <a:t>9/12/2018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08981"/>
            <a:ext cx="2944283" cy="49701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8645" y="9408981"/>
            <a:ext cx="2944283" cy="49701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A95842-0FA8-4E50-A564-AB53CB7B93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977419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70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70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2F9548-90E6-43BC-A046-1F342D9924FD}" type="datetimeFigureOut">
              <a:rPr lang="de-CH" smtClean="0"/>
              <a:pPr/>
              <a:t>12.09.2018</a:t>
            </a:fld>
            <a:endParaRPr lang="de-C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38250"/>
            <a:ext cx="4457700" cy="3343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67262"/>
            <a:ext cx="5435600" cy="39004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08981"/>
            <a:ext cx="2944283" cy="49701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8645" y="9408981"/>
            <a:ext cx="2944283" cy="49701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A96FBE-0C5D-4005-BA75-64CAFCDEABD4}" type="slidenum">
              <a:rPr lang="de-CH" smtClean="0"/>
              <a:pPr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xmlns="" val="36245080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50338-7918-43AA-A158-C9109F5B462F}" type="datetimeFigureOut">
              <a:rPr lang="de-CH" smtClean="0"/>
              <a:pPr/>
              <a:t>12.09.2018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03233-514B-49F1-B9E5-848F8D8A4038}" type="slidenum">
              <a:rPr lang="de-CH" smtClean="0"/>
              <a:pPr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xmlns="" val="467536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50338-7918-43AA-A158-C9109F5B462F}" type="datetimeFigureOut">
              <a:rPr lang="de-CH" smtClean="0"/>
              <a:pPr/>
              <a:t>12.09.2018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03233-514B-49F1-B9E5-848F8D8A4038}" type="slidenum">
              <a:rPr lang="de-CH" smtClean="0"/>
              <a:pPr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xmlns="" val="3633307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50338-7918-43AA-A158-C9109F5B462F}" type="datetimeFigureOut">
              <a:rPr lang="de-CH" smtClean="0"/>
              <a:pPr/>
              <a:t>12.09.2018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03233-514B-49F1-B9E5-848F8D8A4038}" type="slidenum">
              <a:rPr lang="de-CH" smtClean="0"/>
              <a:pPr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xmlns="" val="2550441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50338-7918-43AA-A158-C9109F5B462F}" type="datetimeFigureOut">
              <a:rPr lang="de-CH" smtClean="0"/>
              <a:pPr/>
              <a:t>12.09.2018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03233-514B-49F1-B9E5-848F8D8A4038}" type="slidenum">
              <a:rPr lang="de-CH" smtClean="0"/>
              <a:pPr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xmlns="" val="647341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50338-7918-43AA-A158-C9109F5B462F}" type="datetimeFigureOut">
              <a:rPr lang="de-CH" smtClean="0"/>
              <a:pPr/>
              <a:t>12.09.2018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03233-514B-49F1-B9E5-848F8D8A4038}" type="slidenum">
              <a:rPr lang="de-CH" smtClean="0"/>
              <a:pPr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xmlns="" val="140485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50338-7918-43AA-A158-C9109F5B462F}" type="datetimeFigureOut">
              <a:rPr lang="de-CH" smtClean="0"/>
              <a:pPr/>
              <a:t>12.09.2018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03233-514B-49F1-B9E5-848F8D8A4038}" type="slidenum">
              <a:rPr lang="de-CH" smtClean="0"/>
              <a:pPr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xmlns="" val="2437435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50338-7918-43AA-A158-C9109F5B462F}" type="datetimeFigureOut">
              <a:rPr lang="de-CH" smtClean="0"/>
              <a:pPr/>
              <a:t>12.09.2018</a:t>
            </a:fld>
            <a:endParaRPr lang="de-C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03233-514B-49F1-B9E5-848F8D8A4038}" type="slidenum">
              <a:rPr lang="de-CH" smtClean="0"/>
              <a:pPr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xmlns="" val="648389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50338-7918-43AA-A158-C9109F5B462F}" type="datetimeFigureOut">
              <a:rPr lang="de-CH" smtClean="0"/>
              <a:pPr/>
              <a:t>12.09.2018</a:t>
            </a:fld>
            <a:endParaRPr lang="de-C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03233-514B-49F1-B9E5-848F8D8A4038}" type="slidenum">
              <a:rPr lang="de-CH" smtClean="0"/>
              <a:pPr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xmlns="" val="415447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50338-7918-43AA-A158-C9109F5B462F}" type="datetimeFigureOut">
              <a:rPr lang="de-CH" smtClean="0"/>
              <a:pPr/>
              <a:t>12.09.2018</a:t>
            </a:fld>
            <a:endParaRPr lang="de-C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03233-514B-49F1-B9E5-848F8D8A4038}" type="slidenum">
              <a:rPr lang="de-CH" smtClean="0"/>
              <a:pPr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xmlns="" val="342630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50338-7918-43AA-A158-C9109F5B462F}" type="datetimeFigureOut">
              <a:rPr lang="de-CH" smtClean="0"/>
              <a:pPr/>
              <a:t>12.09.2018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03233-514B-49F1-B9E5-848F8D8A4038}" type="slidenum">
              <a:rPr lang="de-CH" smtClean="0"/>
              <a:pPr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xmlns="" val="3541482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50338-7918-43AA-A158-C9109F5B462F}" type="datetimeFigureOut">
              <a:rPr lang="de-CH" smtClean="0"/>
              <a:pPr/>
              <a:t>12.09.2018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03233-514B-49F1-B9E5-848F8D8A4038}" type="slidenum">
              <a:rPr lang="de-CH" smtClean="0"/>
              <a:pPr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xmlns="" val="1728570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450338-7918-43AA-A158-C9109F5B462F}" type="datetimeFigureOut">
              <a:rPr lang="de-CH" smtClean="0"/>
              <a:pPr/>
              <a:t>12.09.2018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903233-514B-49F1-B9E5-848F8D8A4038}" type="slidenum">
              <a:rPr lang="de-CH" smtClean="0"/>
              <a:pPr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xmlns="" val="525390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" y="2489627"/>
            <a:ext cx="9143999" cy="2193191"/>
          </a:xfrm>
        </p:spPr>
        <p:txBody>
          <a:bodyPr>
            <a:noAutofit/>
          </a:bodyPr>
          <a:lstStyle/>
          <a:p>
            <a:r>
              <a:rPr lang="ro-RO" sz="4800" b="1" dirty="0" err="1">
                <a:latin typeface="Leelawadee UI" panose="020B0502040204020203" pitchFamily="34" charset="-34"/>
                <a:cs typeface="Leelawadee UI" panose="020B0502040204020203" pitchFamily="34" charset="-34"/>
              </a:rPr>
              <a:t>Swiss</a:t>
            </a:r>
            <a:r>
              <a:rPr lang="ro-RO" sz="4800" b="1" dirty="0">
                <a:latin typeface="Leelawadee UI" panose="020B0502040204020203" pitchFamily="34" charset="-34"/>
                <a:cs typeface="Leelawadee UI" panose="020B0502040204020203" pitchFamily="34" charset="-34"/>
              </a:rPr>
              <a:t> Cooperation </a:t>
            </a:r>
            <a:r>
              <a:rPr lang="ro-RO" sz="4800" b="1" dirty="0" err="1">
                <a:latin typeface="Leelawadee UI" panose="020B0502040204020203" pitchFamily="34" charset="-34"/>
                <a:cs typeface="Leelawadee UI" panose="020B0502040204020203" pitchFamily="34" charset="-34"/>
              </a:rPr>
              <a:t>Strategy</a:t>
            </a:r>
            <a:r>
              <a:rPr lang="ro-RO" sz="4800" b="1" dirty="0">
                <a:latin typeface="Leelawadee UI" panose="020B0502040204020203" pitchFamily="34" charset="-34"/>
                <a:cs typeface="Leelawadee UI" panose="020B0502040204020203" pitchFamily="34" charset="-34"/>
              </a:rPr>
              <a:t/>
            </a:r>
            <a:br>
              <a:rPr lang="ro-RO" sz="4800" b="1" dirty="0">
                <a:latin typeface="Leelawadee UI" panose="020B0502040204020203" pitchFamily="34" charset="-34"/>
                <a:cs typeface="Leelawadee UI" panose="020B0502040204020203" pitchFamily="34" charset="-34"/>
              </a:rPr>
            </a:br>
            <a:r>
              <a:rPr lang="ro-RO" sz="4800" b="1" dirty="0">
                <a:latin typeface="Leelawadee UI" panose="020B0502040204020203" pitchFamily="34" charset="-34"/>
                <a:cs typeface="Leelawadee UI" panose="020B0502040204020203" pitchFamily="34" charset="-34"/>
              </a:rPr>
              <a:t>Republic of Moldova</a:t>
            </a:r>
            <a:br>
              <a:rPr lang="ro-RO" sz="4800" b="1" dirty="0">
                <a:latin typeface="Leelawadee UI" panose="020B0502040204020203" pitchFamily="34" charset="-34"/>
                <a:cs typeface="Leelawadee UI" panose="020B0502040204020203" pitchFamily="34" charset="-34"/>
              </a:rPr>
            </a:br>
            <a:r>
              <a:rPr lang="ro-RO" sz="4800" b="1" dirty="0">
                <a:latin typeface="Leelawadee UI" panose="020B0502040204020203" pitchFamily="34" charset="-34"/>
                <a:cs typeface="Leelawadee UI" panose="020B0502040204020203" pitchFamily="34" charset="-34"/>
              </a:rPr>
              <a:t>2018-2021</a:t>
            </a:r>
            <a:endParaRPr lang="de-CH" sz="4800" b="1" dirty="0">
              <a:latin typeface="Leelawadee UI" panose="020B0502040204020203" pitchFamily="34" charset="-34"/>
              <a:cs typeface="Leelawadee UI" panose="020B0502040204020203" pitchFamily="34" charset="-34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346566"/>
            <a:ext cx="9143999" cy="504825"/>
          </a:xfrm>
          <a:solidFill>
            <a:schemeClr val="bg1"/>
          </a:solidFill>
        </p:spPr>
        <p:txBody>
          <a:bodyPr>
            <a:normAutofit fontScale="55000" lnSpcReduction="20000"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Communication Forum on Health Sector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issues, </a:t>
            </a:r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GB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12 September 2018</a:t>
            </a:r>
            <a:endParaRPr lang="en-GB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8787" y="316221"/>
            <a:ext cx="5090227" cy="503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603203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316480"/>
            <a:ext cx="9143999" cy="4541520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GB" sz="2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eelawadee UI" panose="020B0502040204020203" pitchFamily="34" charset="-34"/>
              <a:ea typeface="+mj-ea"/>
              <a:cs typeface="Leelawadee UI" panose="020B0502040204020203" pitchFamily="34" charset="-34"/>
            </a:endParaRPr>
          </a:p>
          <a:p>
            <a:pPr marL="457200" lvl="1" indent="0">
              <a:lnSpc>
                <a:spcPct val="100000"/>
              </a:lnSpc>
              <a:buNone/>
            </a:pPr>
            <a:r>
              <a:rPr lang="en-GB" sz="4000" b="1" dirty="0" smtClean="0">
                <a:latin typeface="Leelawadee UI" panose="020B0502040204020203" pitchFamily="34" charset="-34"/>
                <a:ea typeface="+mj-ea"/>
                <a:cs typeface="Leelawadee UI" panose="020B0502040204020203" pitchFamily="34" charset="-34"/>
              </a:rPr>
              <a:t>Enhance the well-being of Moldova’s population, with a special focus on the inclusion of excluded groups.</a:t>
            </a:r>
            <a:endParaRPr lang="en-GB" sz="4000" b="1" dirty="0">
              <a:latin typeface="Leelawadee UI" panose="020B0502040204020203" pitchFamily="34" charset="-34"/>
              <a:ea typeface="+mj-ea"/>
              <a:cs typeface="Leelawadee UI" panose="020B0502040204020203" pitchFamily="34" charset="-34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8787" y="316221"/>
            <a:ext cx="5090227" cy="50304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-1" y="1390811"/>
            <a:ext cx="9143999" cy="769441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lvl="1"/>
            <a:r>
              <a:rPr lang="en-GB" sz="4400" b="1" dirty="0">
                <a:solidFill>
                  <a:schemeClr val="bg1"/>
                </a:solidFill>
                <a:latin typeface="Leelawadee UI" panose="020B0502040204020203" pitchFamily="34" charset="-34"/>
                <a:ea typeface="+mj-ea"/>
                <a:cs typeface="Leelawadee UI" panose="020B0502040204020203" pitchFamily="34" charset="-34"/>
              </a:rPr>
              <a:t>What do we want to achieve?</a:t>
            </a:r>
            <a:endParaRPr lang="de-CH" sz="4400" b="1" dirty="0">
              <a:solidFill>
                <a:schemeClr val="bg1"/>
              </a:solidFill>
              <a:latin typeface="Leelawadee UI" panose="020B0502040204020203" pitchFamily="34" charset="-34"/>
              <a:ea typeface="+mj-ea"/>
              <a:cs typeface="Leelawadee UI" panose="020B05020402040202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48883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316480"/>
            <a:ext cx="9143999" cy="4541520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GB" sz="2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eelawadee UI" panose="020B0502040204020203" pitchFamily="34" charset="-34"/>
              <a:ea typeface="+mj-ea"/>
              <a:cs typeface="Leelawadee UI" panose="020B0502040204020203" pitchFamily="34" charset="-34"/>
            </a:endParaRPr>
          </a:p>
          <a:p>
            <a:pPr marL="457200" lvl="1" indent="0">
              <a:lnSpc>
                <a:spcPct val="100000"/>
              </a:lnSpc>
              <a:buNone/>
            </a:pPr>
            <a:r>
              <a:rPr lang="en-GB" sz="4000" b="1" dirty="0" smtClean="0">
                <a:latin typeface="Leelawadee UI" panose="020B0502040204020203" pitchFamily="34" charset="-34"/>
                <a:ea typeface="+mj-ea"/>
                <a:cs typeface="Leelawadee UI" panose="020B0502040204020203" pitchFamily="34" charset="-34"/>
              </a:rPr>
              <a:t>Local Governance</a:t>
            </a:r>
          </a:p>
          <a:p>
            <a:pPr marL="457200" lvl="1" indent="0">
              <a:lnSpc>
                <a:spcPct val="100000"/>
              </a:lnSpc>
              <a:buNone/>
            </a:pPr>
            <a:endParaRPr lang="en-GB" b="1" dirty="0" smtClean="0">
              <a:latin typeface="Leelawadee UI" panose="020B0502040204020203" pitchFamily="34" charset="-34"/>
              <a:ea typeface="+mj-ea"/>
              <a:cs typeface="Leelawadee UI" panose="020B0502040204020203" pitchFamily="34" charset="-34"/>
            </a:endParaRPr>
          </a:p>
          <a:p>
            <a:pPr marL="457200" lvl="1" indent="0">
              <a:lnSpc>
                <a:spcPct val="100000"/>
              </a:lnSpc>
              <a:buNone/>
            </a:pPr>
            <a:r>
              <a:rPr lang="en-GB" sz="4000" b="1" dirty="0" smtClean="0">
                <a:latin typeface="Leelawadee UI" panose="020B0502040204020203" pitchFamily="34" charset="-34"/>
                <a:ea typeface="+mj-ea"/>
                <a:cs typeface="Leelawadee UI" panose="020B0502040204020203" pitchFamily="34" charset="-34"/>
              </a:rPr>
              <a:t>Economic </a:t>
            </a:r>
            <a:r>
              <a:rPr lang="en-GB" sz="4000" b="1" dirty="0">
                <a:latin typeface="Leelawadee UI" panose="020B0502040204020203" pitchFamily="34" charset="-34"/>
                <a:ea typeface="+mj-ea"/>
                <a:cs typeface="Leelawadee UI" panose="020B0502040204020203" pitchFamily="34" charset="-34"/>
              </a:rPr>
              <a:t>Development &amp; </a:t>
            </a:r>
            <a:r>
              <a:rPr lang="en-GB" sz="4000" b="1" dirty="0" smtClean="0">
                <a:latin typeface="Leelawadee UI" panose="020B0502040204020203" pitchFamily="34" charset="-34"/>
                <a:ea typeface="+mj-ea"/>
                <a:cs typeface="Leelawadee UI" panose="020B0502040204020203" pitchFamily="34" charset="-34"/>
              </a:rPr>
              <a:t>Employment</a:t>
            </a:r>
          </a:p>
          <a:p>
            <a:pPr marL="457200" lvl="1" indent="0">
              <a:lnSpc>
                <a:spcPct val="100000"/>
              </a:lnSpc>
              <a:buNone/>
            </a:pPr>
            <a:endParaRPr lang="en-GB" sz="4000" b="1" dirty="0">
              <a:latin typeface="Leelawadee UI" panose="020B0502040204020203" pitchFamily="34" charset="-34"/>
              <a:ea typeface="+mj-ea"/>
              <a:cs typeface="Leelawadee UI" panose="020B0502040204020203" pitchFamily="34" charset="-34"/>
            </a:endParaRPr>
          </a:p>
          <a:p>
            <a:pPr marL="457200" lvl="1" indent="0">
              <a:lnSpc>
                <a:spcPct val="100000"/>
              </a:lnSpc>
              <a:buNone/>
            </a:pPr>
            <a:r>
              <a:rPr lang="en-GB" sz="4000" b="1" dirty="0">
                <a:latin typeface="Leelawadee UI" panose="020B0502040204020203" pitchFamily="34" charset="-34"/>
                <a:ea typeface="+mj-ea"/>
                <a:cs typeface="Leelawadee UI" panose="020B0502040204020203" pitchFamily="34" charset="-34"/>
              </a:rPr>
              <a:t>Health</a:t>
            </a:r>
            <a:endParaRPr lang="en-GB" sz="4000" b="1" dirty="0" smtClean="0">
              <a:latin typeface="Leelawadee UI" panose="020B0502040204020203" pitchFamily="34" charset="-34"/>
              <a:ea typeface="+mj-ea"/>
              <a:cs typeface="Leelawadee UI" panose="020B0502040204020203" pitchFamily="34" charset="-34"/>
            </a:endParaRPr>
          </a:p>
          <a:p>
            <a:pPr marL="457200" lvl="1" indent="0">
              <a:lnSpc>
                <a:spcPct val="100000"/>
              </a:lnSpc>
              <a:buNone/>
            </a:pPr>
            <a:endParaRPr lang="en-GB" b="1" dirty="0" smtClean="0">
              <a:latin typeface="Leelawadee UI" panose="020B0502040204020203" pitchFamily="34" charset="-34"/>
              <a:ea typeface="+mj-ea"/>
              <a:cs typeface="Leelawadee UI" panose="020B0502040204020203" pitchFamily="34" charset="-34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8787" y="316221"/>
            <a:ext cx="5090227" cy="50304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" y="1290918"/>
            <a:ext cx="9143999" cy="769441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lvl="1"/>
            <a:r>
              <a:rPr lang="en-GB" sz="4400" b="1" dirty="0" smtClean="0">
                <a:solidFill>
                  <a:schemeClr val="bg1"/>
                </a:solidFill>
                <a:latin typeface="Leelawadee UI" panose="020B0502040204020203" pitchFamily="34" charset="-34"/>
                <a:ea typeface="+mj-ea"/>
                <a:cs typeface="Leelawadee UI" panose="020B0502040204020203" pitchFamily="34" charset="-34"/>
              </a:rPr>
              <a:t>Swiss priorities in 2018-2021</a:t>
            </a:r>
            <a:endParaRPr lang="de-CH" sz="4400" b="1" dirty="0">
              <a:solidFill>
                <a:schemeClr val="bg1"/>
              </a:solidFill>
              <a:latin typeface="Leelawadee UI" panose="020B0502040204020203" pitchFamily="34" charset="-34"/>
              <a:ea typeface="+mj-ea"/>
              <a:cs typeface="Leelawadee UI" panose="020B05020402040202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09247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151017"/>
            <a:ext cx="9143999" cy="4706983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endParaRPr lang="en-GB" sz="4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eelawadee UI" panose="020B0502040204020203" pitchFamily="34" charset="-34"/>
              <a:ea typeface="+mj-ea"/>
              <a:cs typeface="Leelawadee UI" panose="020B0502040204020203" pitchFamily="34" charset="-34"/>
            </a:endParaRPr>
          </a:p>
          <a:p>
            <a:pPr>
              <a:lnSpc>
                <a:spcPct val="100000"/>
              </a:lnSpc>
            </a:pPr>
            <a:r>
              <a:rPr lang="en-GB" sz="3200" b="1" dirty="0" smtClean="0">
                <a:latin typeface="Leelawadee UI" panose="020B0502040204020203" pitchFamily="34" charset="-34"/>
                <a:ea typeface="+mj-ea"/>
                <a:cs typeface="Leelawadee UI" panose="020B0502040204020203" pitchFamily="34" charset="-34"/>
              </a:rPr>
              <a:t>Qualitative &amp; affordable primary healthcare</a:t>
            </a:r>
          </a:p>
          <a:p>
            <a:pPr>
              <a:lnSpc>
                <a:spcPct val="100000"/>
              </a:lnSpc>
            </a:pPr>
            <a:r>
              <a:rPr lang="en-GB" sz="3200" b="1" dirty="0">
                <a:latin typeface="Leelawadee UI" panose="020B0502040204020203" pitchFamily="34" charset="-34"/>
                <a:ea typeface="+mj-ea"/>
                <a:cs typeface="Leelawadee UI" panose="020B0502040204020203" pitchFamily="34" charset="-34"/>
              </a:rPr>
              <a:t>Focus on prevention &amp; health promotion</a:t>
            </a:r>
          </a:p>
          <a:p>
            <a:pPr>
              <a:lnSpc>
                <a:spcPct val="100000"/>
              </a:lnSpc>
            </a:pPr>
            <a:r>
              <a:rPr lang="en-GB" sz="3200" b="1" dirty="0" smtClean="0">
                <a:latin typeface="Leelawadee UI" panose="020B0502040204020203" pitchFamily="34" charset="-34"/>
                <a:ea typeface="+mj-ea"/>
                <a:cs typeface="Leelawadee UI" panose="020B0502040204020203" pitchFamily="34" charset="-34"/>
              </a:rPr>
              <a:t>Services responsive to patients’ needs and </a:t>
            </a:r>
            <a:r>
              <a:rPr lang="en-GB" sz="3200" b="1" dirty="0" smtClean="0">
                <a:latin typeface="Leelawadee UI" panose="020B0502040204020203" pitchFamily="34" charset="-34"/>
                <a:cs typeface="Leelawadee UI" panose="020B0502040204020203" pitchFamily="34" charset="-34"/>
              </a:rPr>
              <a:t>of </a:t>
            </a:r>
            <a:r>
              <a:rPr lang="en-GB" sz="3200" b="1" dirty="0">
                <a:latin typeface="Leelawadee UI" panose="020B0502040204020203" pitchFamily="34" charset="-34"/>
                <a:cs typeface="Leelawadee UI" panose="020B0502040204020203" pitchFamily="34" charset="-34"/>
              </a:rPr>
              <a:t>the population in its diversity</a:t>
            </a:r>
          </a:p>
          <a:p>
            <a:pPr>
              <a:lnSpc>
                <a:spcPct val="100000"/>
              </a:lnSpc>
            </a:pPr>
            <a:r>
              <a:rPr lang="en-GB" sz="3200" b="1" dirty="0" smtClean="0">
                <a:latin typeface="Leelawadee UI" panose="020B0502040204020203" pitchFamily="34" charset="-34"/>
                <a:ea typeface="+mj-ea"/>
                <a:cs typeface="Leelawadee UI" panose="020B0502040204020203" pitchFamily="34" charset="-34"/>
              </a:rPr>
              <a:t>More responsibility towards own health</a:t>
            </a:r>
          </a:p>
          <a:p>
            <a:pPr>
              <a:lnSpc>
                <a:spcPct val="100000"/>
              </a:lnSpc>
            </a:pPr>
            <a:r>
              <a:rPr lang="en-GB" sz="3200" b="1" dirty="0" smtClean="0">
                <a:latin typeface="Leelawadee UI" panose="020B0502040204020203" pitchFamily="34" charset="-34"/>
                <a:ea typeface="+mj-ea"/>
                <a:cs typeface="Leelawadee UI" panose="020B0502040204020203" pitchFamily="34" charset="-34"/>
              </a:rPr>
              <a:t>Accountability for the provision of services</a:t>
            </a:r>
          </a:p>
          <a:p>
            <a:pPr marL="457200" lvl="1" indent="0">
              <a:lnSpc>
                <a:spcPct val="100000"/>
              </a:lnSpc>
              <a:buNone/>
            </a:pPr>
            <a:endParaRPr lang="de-CH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eelawadee UI" panose="020B0502040204020203" pitchFamily="34" charset="-34"/>
              <a:ea typeface="+mj-ea"/>
              <a:cs typeface="Leelawadee UI" panose="020B0502040204020203" pitchFamily="34" charset="-34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8787" y="316221"/>
            <a:ext cx="5090227" cy="50304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" y="1290918"/>
            <a:ext cx="9143999" cy="769441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lvl="1"/>
            <a:r>
              <a:rPr lang="en-GB" sz="4400" b="1" dirty="0" smtClean="0">
                <a:solidFill>
                  <a:schemeClr val="bg1"/>
                </a:solidFill>
                <a:latin typeface="Leelawadee UI" panose="020B0502040204020203" pitchFamily="34" charset="-34"/>
                <a:ea typeface="+mj-ea"/>
                <a:cs typeface="Leelawadee UI" panose="020B0502040204020203" pitchFamily="34" charset="-34"/>
              </a:rPr>
              <a:t>Health</a:t>
            </a:r>
            <a:endParaRPr lang="de-CH" sz="4400" b="1" dirty="0">
              <a:solidFill>
                <a:schemeClr val="bg1"/>
              </a:solidFill>
              <a:latin typeface="Leelawadee UI" panose="020B0502040204020203" pitchFamily="34" charset="-34"/>
              <a:ea typeface="+mj-ea"/>
              <a:cs typeface="Leelawadee UI" panose="020B05020402040202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51472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" y="2451208"/>
            <a:ext cx="9143999" cy="4406792"/>
          </a:xfrm>
          <a:solidFill>
            <a:schemeClr val="bg1"/>
          </a:solidFill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GB" sz="4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eelawadee UI" panose="020B0502040204020203" pitchFamily="34" charset="-34"/>
              <a:ea typeface="+mj-ea"/>
              <a:cs typeface="Leelawadee UI" panose="020B0502040204020203" pitchFamily="34" charset="-34"/>
            </a:endParaRPr>
          </a:p>
          <a:p>
            <a:r>
              <a:rPr lang="en-US" b="1" dirty="0" smtClean="0"/>
              <a:t>Goal: </a:t>
            </a:r>
            <a:r>
              <a:rPr lang="en-US" dirty="0" smtClean="0"/>
              <a:t>Men/boys </a:t>
            </a:r>
            <a:r>
              <a:rPr lang="en-US" dirty="0"/>
              <a:t>and women/girls effectively enjoy essential healthcare services and act responsibly with regard to their own health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b="1" dirty="0" smtClean="0"/>
          </a:p>
          <a:p>
            <a:r>
              <a:rPr lang="en-US" b="1" dirty="0" smtClean="0"/>
              <a:t>Outcome 1: </a:t>
            </a:r>
            <a:r>
              <a:rPr lang="en-US" dirty="0" smtClean="0"/>
              <a:t>Health </a:t>
            </a:r>
            <a:r>
              <a:rPr lang="en-US" dirty="0"/>
              <a:t>institutions ensure equitable access to qualitative and affordable primary healthcare services, responsive to the users’ needs, and with a focus on health promotion and disease </a:t>
            </a:r>
            <a:r>
              <a:rPr lang="en-US" dirty="0" smtClean="0"/>
              <a:t>prevention.</a:t>
            </a:r>
          </a:p>
          <a:p>
            <a:endParaRPr lang="en-US" dirty="0" smtClean="0"/>
          </a:p>
          <a:p>
            <a:r>
              <a:rPr lang="en-US" b="1" dirty="0" smtClean="0"/>
              <a:t>Outcome 2:</a:t>
            </a:r>
            <a:r>
              <a:rPr lang="en-US" dirty="0" smtClean="0"/>
              <a:t> Men/boys </a:t>
            </a:r>
            <a:r>
              <a:rPr lang="en-US" dirty="0"/>
              <a:t>and women/girls have increased health awareness, make healthier lifestyle choices, improve their healthcare-seeking behavior, and actively hold health institutions accountable for delivering quality services.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8787" y="316221"/>
            <a:ext cx="5090227" cy="50304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016" y="1370984"/>
            <a:ext cx="9143999" cy="646331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solidFill>
                  <a:schemeClr val="bg1"/>
                </a:solidFill>
                <a:latin typeface="Leelawadee UI" panose="020B0502040204020203" pitchFamily="34" charset="-34"/>
                <a:ea typeface="+mj-ea"/>
                <a:cs typeface="Leelawadee UI" panose="020B0502040204020203" pitchFamily="34" charset="-34"/>
              </a:rPr>
              <a:t>   Health Domain Goal and Objectives</a:t>
            </a:r>
            <a:endParaRPr lang="en-GB" sz="3600" b="1" dirty="0">
              <a:solidFill>
                <a:schemeClr val="bg1"/>
              </a:solidFill>
              <a:latin typeface="Leelawadee UI" panose="020B0502040204020203" pitchFamily="34" charset="-34"/>
              <a:ea typeface="+mj-ea"/>
              <a:cs typeface="Leelawadee UI" panose="020B05020402040202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2760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0790" y="2177715"/>
            <a:ext cx="8476248" cy="4439653"/>
          </a:xfrm>
          <a:solidFill>
            <a:schemeClr val="bg1"/>
          </a:solidFill>
        </p:spPr>
        <p:txBody>
          <a:bodyPr>
            <a:normAutofit fontScale="85000" lnSpcReduction="20000"/>
          </a:bodyPr>
          <a:lstStyle/>
          <a:p>
            <a:r>
              <a:rPr lang="en-US" b="1" dirty="0"/>
              <a:t>Policy and advocacy efforts </a:t>
            </a:r>
            <a:endParaRPr lang="en-US" b="1" dirty="0" smtClean="0"/>
          </a:p>
          <a:p>
            <a:r>
              <a:rPr lang="en-GB" b="1" dirty="0" smtClean="0"/>
              <a:t>Providing </a:t>
            </a:r>
            <a:r>
              <a:rPr lang="en-US" b="1" dirty="0" smtClean="0"/>
              <a:t>technical assistance </a:t>
            </a:r>
          </a:p>
          <a:p>
            <a:r>
              <a:rPr lang="en-US" b="1" dirty="0" smtClean="0"/>
              <a:t>Contributing </a:t>
            </a:r>
            <a:r>
              <a:rPr lang="en-US" b="1" dirty="0"/>
              <a:t>to capacity strengthening</a:t>
            </a:r>
            <a:endParaRPr lang="en-US" dirty="0"/>
          </a:p>
          <a:p>
            <a:pPr lvl="0"/>
            <a:r>
              <a:rPr lang="en-US" b="1" dirty="0" smtClean="0"/>
              <a:t>Facilitating the outreach </a:t>
            </a:r>
            <a:r>
              <a:rPr lang="en-US" b="1" dirty="0"/>
              <a:t>activities </a:t>
            </a:r>
            <a:r>
              <a:rPr lang="en-US" dirty="0" smtClean="0"/>
              <a:t>targeting excluded population groups and underserved persons </a:t>
            </a:r>
          </a:p>
          <a:p>
            <a:pPr lvl="0"/>
            <a:r>
              <a:rPr lang="en-US" b="1" dirty="0" smtClean="0"/>
              <a:t>More effective inter-sectorial cooperation </a:t>
            </a:r>
            <a:r>
              <a:rPr lang="en-US" dirty="0" smtClean="0"/>
              <a:t>in</a:t>
            </a:r>
            <a:r>
              <a:rPr lang="en-US" dirty="0"/>
              <a:t> addressing social determinants of </a:t>
            </a:r>
            <a:r>
              <a:rPr lang="en-US" dirty="0" smtClean="0"/>
              <a:t>health and health promotion</a:t>
            </a:r>
          </a:p>
          <a:p>
            <a:pPr lvl="0"/>
            <a:r>
              <a:rPr lang="en-US" b="1" dirty="0" smtClean="0"/>
              <a:t>Facilitating </a:t>
            </a:r>
            <a:r>
              <a:rPr lang="en-US" b="1" dirty="0"/>
              <a:t>the empowerment </a:t>
            </a:r>
            <a:r>
              <a:rPr lang="en-US" dirty="0"/>
              <a:t>of users’ groups and </a:t>
            </a:r>
            <a:r>
              <a:rPr lang="en-US" dirty="0" smtClean="0"/>
              <a:t>CSOs.</a:t>
            </a:r>
            <a:endParaRPr lang="en-US" dirty="0"/>
          </a:p>
          <a:p>
            <a:pPr lvl="0"/>
            <a:r>
              <a:rPr lang="en-US" b="1" dirty="0" smtClean="0"/>
              <a:t>Supporting </a:t>
            </a:r>
            <a:r>
              <a:rPr lang="en-US" b="1" dirty="0"/>
              <a:t>transparency and accountability</a:t>
            </a:r>
            <a:r>
              <a:rPr lang="en-US" dirty="0"/>
              <a:t> </a:t>
            </a:r>
            <a:r>
              <a:rPr lang="en-US" dirty="0" smtClean="0"/>
              <a:t>in health sector </a:t>
            </a:r>
            <a:r>
              <a:rPr lang="en-US" b="1" dirty="0" smtClean="0"/>
              <a:t> </a:t>
            </a:r>
          </a:p>
          <a:p>
            <a:pPr marL="0" lvl="0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____________________________________________________</a:t>
            </a:r>
          </a:p>
          <a:p>
            <a:r>
              <a:rPr lang="en-US" b="1" dirty="0" smtClean="0"/>
              <a:t>Close </a:t>
            </a:r>
            <a:r>
              <a:rPr lang="en-US" b="1" dirty="0"/>
              <a:t>dialogue and </a:t>
            </a:r>
            <a:r>
              <a:rPr lang="en-US" b="1" dirty="0" smtClean="0"/>
              <a:t>cooperation </a:t>
            </a:r>
            <a:r>
              <a:rPr lang="en-US" dirty="0"/>
              <a:t>with </a:t>
            </a:r>
            <a:r>
              <a:rPr lang="en-US" dirty="0" err="1"/>
              <a:t>MoHLSP</a:t>
            </a:r>
            <a:r>
              <a:rPr lang="en-US" dirty="0"/>
              <a:t>, </a:t>
            </a:r>
            <a:r>
              <a:rPr lang="en-US" dirty="0" err="1"/>
              <a:t>MoECR</a:t>
            </a:r>
            <a:r>
              <a:rPr lang="en-US" dirty="0"/>
              <a:t>, and </a:t>
            </a:r>
            <a:r>
              <a:rPr lang="en-US" dirty="0" err="1"/>
              <a:t>MoF</a:t>
            </a:r>
            <a:r>
              <a:rPr lang="en-US" dirty="0"/>
              <a:t> </a:t>
            </a:r>
          </a:p>
          <a:p>
            <a:pPr lvl="0"/>
            <a:r>
              <a:rPr lang="en-US" b="1" dirty="0" smtClean="0"/>
              <a:t>Partnership </a:t>
            </a:r>
            <a:r>
              <a:rPr lang="en-US" dirty="0" smtClean="0"/>
              <a:t>with</a:t>
            </a:r>
            <a:r>
              <a:rPr lang="en-US" b="1" dirty="0" smtClean="0"/>
              <a:t> </a:t>
            </a:r>
            <a:r>
              <a:rPr lang="en-US" dirty="0" smtClean="0"/>
              <a:t>WHO, UNICEF, UNFPA, WB.</a:t>
            </a:r>
            <a:endParaRPr lang="en-US" b="1" dirty="0" smtClean="0"/>
          </a:p>
          <a:p>
            <a:pPr lvl="0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8787" y="316221"/>
            <a:ext cx="5090227" cy="50304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1370984"/>
            <a:ext cx="9143999" cy="646331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solidFill>
                  <a:schemeClr val="bg1"/>
                </a:solidFill>
                <a:latin typeface="Leelawadee UI" panose="020B0502040204020203" pitchFamily="34" charset="-34"/>
                <a:ea typeface="+mj-ea"/>
                <a:cs typeface="Leelawadee UI" panose="020B0502040204020203" pitchFamily="34" charset="-34"/>
              </a:rPr>
              <a:t>  Supported interventions, </a:t>
            </a:r>
            <a:r>
              <a:rPr lang="en-GB" sz="3600" b="1" dirty="0" smtClean="0">
                <a:solidFill>
                  <a:schemeClr val="bg1"/>
                </a:solidFill>
                <a:latin typeface="Leelawadee UI" panose="020B0502040204020203" pitchFamily="34" charset="-34"/>
                <a:cs typeface="Leelawadee UI" panose="020B0502040204020203" pitchFamily="34" charset="-34"/>
              </a:rPr>
              <a:t>Partnerships</a:t>
            </a:r>
            <a:endParaRPr lang="en-GB" sz="3600" b="1" dirty="0">
              <a:solidFill>
                <a:schemeClr val="bg1"/>
              </a:solidFill>
              <a:latin typeface="Leelawadee UI" panose="020B0502040204020203" pitchFamily="34" charset="-34"/>
              <a:cs typeface="Leelawadee UI" panose="020B05020402040202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37333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0632" y="2451208"/>
            <a:ext cx="8524373" cy="4406792"/>
          </a:xfrm>
          <a:solidFill>
            <a:schemeClr val="bg1"/>
          </a:solidFill>
        </p:spPr>
        <p:txBody>
          <a:bodyPr>
            <a:normAutofit lnSpcReduction="10000"/>
          </a:bodyPr>
          <a:lstStyle/>
          <a:p>
            <a:pPr lvl="0"/>
            <a:r>
              <a:rPr lang="en-US" b="1" dirty="0" smtClean="0"/>
              <a:t>6 Program Projects  </a:t>
            </a:r>
            <a:r>
              <a:rPr lang="en-US" dirty="0" smtClean="0"/>
              <a:t>(in non-communicable diseases, mental </a:t>
            </a:r>
            <a:r>
              <a:rPr lang="en-US" dirty="0"/>
              <a:t>h</a:t>
            </a:r>
            <a:r>
              <a:rPr lang="en-US" dirty="0" smtClean="0"/>
              <a:t>ealth, adolescents’ health,  women health, mother and child health in </a:t>
            </a:r>
            <a:r>
              <a:rPr lang="en-US" dirty="0" err="1" smtClean="0"/>
              <a:t>Transnistria</a:t>
            </a:r>
            <a:r>
              <a:rPr lang="en-US" dirty="0" smtClean="0"/>
              <a:t>, </a:t>
            </a:r>
            <a:r>
              <a:rPr lang="en-US" dirty="0"/>
              <a:t>health system </a:t>
            </a:r>
            <a:r>
              <a:rPr lang="en-US" dirty="0" smtClean="0"/>
              <a:t>strengthening) </a:t>
            </a:r>
          </a:p>
          <a:p>
            <a:pPr marL="0" lvl="0" indent="0">
              <a:buNone/>
            </a:pPr>
            <a:endParaRPr lang="en-US" dirty="0" smtClean="0"/>
          </a:p>
          <a:p>
            <a:pPr lvl="0"/>
            <a:r>
              <a:rPr lang="en-US" b="1" dirty="0" smtClean="0"/>
              <a:t>Aid </a:t>
            </a:r>
            <a:r>
              <a:rPr lang="en-US" b="1" dirty="0"/>
              <a:t>modalities</a:t>
            </a:r>
            <a:r>
              <a:rPr lang="en-US" dirty="0"/>
              <a:t>: </a:t>
            </a:r>
            <a:r>
              <a:rPr lang="en-US" dirty="0" smtClean="0"/>
              <a:t>Mandate </a:t>
            </a:r>
            <a:r>
              <a:rPr lang="en-US" dirty="0"/>
              <a:t>projects and contributions. </a:t>
            </a:r>
            <a:endParaRPr lang="en-US" dirty="0" smtClean="0"/>
          </a:p>
          <a:p>
            <a:pPr marL="0" lvl="0" indent="0">
              <a:buNone/>
            </a:pPr>
            <a:endParaRPr lang="en-US" dirty="0" smtClean="0"/>
          </a:p>
          <a:p>
            <a:pPr lvl="0"/>
            <a:r>
              <a:rPr lang="en-US" b="1" dirty="0" smtClean="0"/>
              <a:t>Exploring further opportunities </a:t>
            </a:r>
            <a:r>
              <a:rPr lang="en-US" dirty="0"/>
              <a:t>to </a:t>
            </a:r>
            <a:r>
              <a:rPr lang="en-US" dirty="0" smtClean="0"/>
              <a:t>increase </a:t>
            </a:r>
            <a:r>
              <a:rPr lang="en-US" dirty="0"/>
              <a:t>the use of country </a:t>
            </a:r>
            <a:r>
              <a:rPr lang="en-US" dirty="0" smtClean="0"/>
              <a:t>systems and </a:t>
            </a:r>
            <a:r>
              <a:rPr lang="en-US" dirty="0"/>
              <a:t>to </a:t>
            </a:r>
            <a:r>
              <a:rPr lang="en-US" dirty="0" smtClean="0"/>
              <a:t>gradually </a:t>
            </a:r>
            <a:r>
              <a:rPr lang="en-US" dirty="0"/>
              <a:t>start providing budget </a:t>
            </a:r>
            <a:r>
              <a:rPr lang="en-US" dirty="0" smtClean="0"/>
              <a:t>support.</a:t>
            </a:r>
          </a:p>
          <a:p>
            <a:pPr lvl="0"/>
            <a:endParaRPr lang="en-US" sz="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8787" y="316221"/>
            <a:ext cx="5090227" cy="50304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1370984"/>
            <a:ext cx="9143999" cy="646331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solidFill>
                  <a:schemeClr val="bg1"/>
                </a:solidFill>
                <a:latin typeface="Leelawadee UI" panose="020B0502040204020203" pitchFamily="34" charset="-34"/>
                <a:ea typeface="+mj-ea"/>
                <a:cs typeface="Leelawadee UI" panose="020B0502040204020203" pitchFamily="34" charset="-34"/>
              </a:rPr>
              <a:t>  Health Domain Portfolio</a:t>
            </a:r>
            <a:endParaRPr lang="en-GB" sz="3600" b="1" dirty="0">
              <a:solidFill>
                <a:schemeClr val="bg1"/>
              </a:solidFill>
              <a:latin typeface="Leelawadee UI" panose="020B0502040204020203" pitchFamily="34" charset="-34"/>
              <a:ea typeface="+mj-ea"/>
              <a:cs typeface="Leelawadee UI" panose="020B05020402040202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7188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8787" y="316221"/>
            <a:ext cx="5090227" cy="50304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947771"/>
            <a:ext cx="9144000" cy="1200329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lvl="1"/>
            <a:r>
              <a:rPr lang="en-GB" sz="3600" b="1" dirty="0" smtClean="0">
                <a:solidFill>
                  <a:schemeClr val="bg1"/>
                </a:solidFill>
                <a:latin typeface="Leelawadee UI" panose="020B0502040204020203" pitchFamily="34" charset="-34"/>
                <a:ea typeface="+mj-ea"/>
                <a:cs typeface="Leelawadee UI" panose="020B0502040204020203" pitchFamily="34" charset="-34"/>
              </a:rPr>
              <a:t>Planned Financial Commitments </a:t>
            </a:r>
          </a:p>
          <a:p>
            <a:pPr lvl="1"/>
            <a:r>
              <a:rPr lang="ro-RO" sz="3600" b="1" dirty="0" smtClean="0">
                <a:solidFill>
                  <a:schemeClr val="bg1"/>
                </a:solidFill>
                <a:latin typeface="Leelawadee UI" panose="020B0502040204020203" pitchFamily="34" charset="-34"/>
                <a:ea typeface="+mj-ea"/>
                <a:cs typeface="Leelawadee UI" panose="020B0502040204020203" pitchFamily="34" charset="-34"/>
              </a:rPr>
              <a:t>*</a:t>
            </a:r>
            <a:r>
              <a:rPr lang="en-GB" sz="3600" b="1" dirty="0" smtClean="0">
                <a:solidFill>
                  <a:schemeClr val="bg1"/>
                </a:solidFill>
                <a:latin typeface="Leelawadee UI" panose="020B0502040204020203" pitchFamily="34" charset="-34"/>
                <a:ea typeface="+mj-ea"/>
                <a:cs typeface="Leelawadee UI" panose="020B0502040204020203" pitchFamily="34" charset="-34"/>
              </a:rPr>
              <a:t>CHF 46.9 million for 2018-2021</a:t>
            </a:r>
            <a:endParaRPr lang="en-GB" sz="1100" b="1" dirty="0">
              <a:solidFill>
                <a:schemeClr val="bg1"/>
              </a:solidFill>
              <a:latin typeface="Leelawadee UI" panose="020B0502040204020203" pitchFamily="34" charset="-34"/>
              <a:ea typeface="+mj-ea"/>
              <a:cs typeface="Leelawadee UI" panose="020B0502040204020203" pitchFamily="34" charset="-34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11998" y="2272129"/>
            <a:ext cx="8632002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Leelawadee UI" panose="020B0502040204020203" pitchFamily="34" charset="-34"/>
                <a:cs typeface="Leelawadee UI" panose="020B0502040204020203" pitchFamily="34" charset="-34"/>
              </a:rPr>
              <a:t>Local Governance</a:t>
            </a:r>
          </a:p>
          <a:p>
            <a:r>
              <a:rPr lang="en-GB" sz="3200" b="1" dirty="0" smtClean="0">
                <a:latin typeface="Leelawadee UI" panose="020B0502040204020203" pitchFamily="34" charset="-34"/>
                <a:cs typeface="Leelawadee UI" panose="020B0502040204020203" pitchFamily="34" charset="-34"/>
              </a:rPr>
              <a:t>CHF 17,9 million……………………….38%</a:t>
            </a:r>
          </a:p>
          <a:p>
            <a:endParaRPr lang="en-GB" sz="2400" b="1" dirty="0" smtClean="0">
              <a:latin typeface="Leelawadee UI" panose="020B0502040204020203" pitchFamily="34" charset="-34"/>
              <a:cs typeface="Leelawadee UI" panose="020B0502040204020203" pitchFamily="34" charset="-34"/>
            </a:endParaRPr>
          </a:p>
          <a:p>
            <a:r>
              <a:rPr lang="en-GB" sz="2400" b="1" dirty="0" smtClean="0">
                <a:solidFill>
                  <a:srgbClr val="FF0000"/>
                </a:solidFill>
                <a:latin typeface="Leelawadee UI" panose="020B0502040204020203" pitchFamily="34" charset="-34"/>
                <a:cs typeface="Leelawadee UI" panose="020B0502040204020203" pitchFamily="34" charset="-34"/>
              </a:rPr>
              <a:t>Health</a:t>
            </a:r>
          </a:p>
          <a:p>
            <a:r>
              <a:rPr lang="en-GB" sz="3200" b="1" dirty="0" smtClean="0">
                <a:solidFill>
                  <a:srgbClr val="FF0000"/>
                </a:solidFill>
                <a:latin typeface="Leelawadee UI" panose="020B0502040204020203" pitchFamily="34" charset="-34"/>
                <a:cs typeface="Leelawadee UI" panose="020B0502040204020203" pitchFamily="34" charset="-34"/>
              </a:rPr>
              <a:t>CHF 15,4 million……………………….33%</a:t>
            </a:r>
            <a:r>
              <a:rPr lang="en-GB" sz="3200" b="1" dirty="0" smtClean="0">
                <a:latin typeface="Leelawadee UI" panose="020B0502040204020203" pitchFamily="34" charset="-34"/>
                <a:cs typeface="Leelawadee UI" panose="020B0502040204020203" pitchFamily="34" charset="-34"/>
              </a:rPr>
              <a:t>	</a:t>
            </a:r>
          </a:p>
          <a:p>
            <a:endParaRPr lang="en-GB" sz="2000" b="1" dirty="0" smtClean="0">
              <a:latin typeface="Leelawadee UI" panose="020B0502040204020203" pitchFamily="34" charset="-34"/>
              <a:cs typeface="Leelawadee UI" panose="020B0502040204020203" pitchFamily="34" charset="-34"/>
            </a:endParaRPr>
          </a:p>
          <a:p>
            <a:r>
              <a:rPr lang="en-GB" sz="2400" b="1" dirty="0" smtClean="0">
                <a:latin typeface="Leelawadee UI" panose="020B0502040204020203" pitchFamily="34" charset="-34"/>
                <a:cs typeface="Leelawadee UI" panose="020B0502040204020203" pitchFamily="34" charset="-34"/>
              </a:rPr>
              <a:t>Economic Development &amp; Employment</a:t>
            </a:r>
          </a:p>
          <a:p>
            <a:r>
              <a:rPr lang="en-GB" sz="3200" b="1" dirty="0" smtClean="0">
                <a:latin typeface="Leelawadee UI" panose="020B0502040204020203" pitchFamily="34" charset="-34"/>
                <a:cs typeface="Leelawadee UI" panose="020B0502040204020203" pitchFamily="34" charset="-34"/>
              </a:rPr>
              <a:t>CHF 12,1 million……………………….26%</a:t>
            </a:r>
          </a:p>
          <a:p>
            <a:endParaRPr lang="en-GB" sz="2400" b="1" dirty="0" smtClean="0">
              <a:latin typeface="Leelawadee UI" panose="020B0502040204020203" pitchFamily="34" charset="-34"/>
              <a:cs typeface="Leelawadee UI" panose="020B0502040204020203" pitchFamily="34" charset="-34"/>
            </a:endParaRPr>
          </a:p>
          <a:p>
            <a:r>
              <a:rPr lang="en-GB" sz="2400" b="1" dirty="0" smtClean="0">
                <a:latin typeface="Leelawadee UI" panose="020B0502040204020203" pitchFamily="34" charset="-34"/>
                <a:cs typeface="Leelawadee UI" panose="020B0502040204020203" pitchFamily="34" charset="-34"/>
              </a:rPr>
              <a:t>Other interventions</a:t>
            </a:r>
            <a:endParaRPr lang="en-GB" sz="2400" b="1" dirty="0" smtClean="0">
              <a:latin typeface="Leelawadee UI" panose="020B0502040204020203" pitchFamily="34" charset="-34"/>
              <a:ea typeface="+mj-ea"/>
              <a:cs typeface="Leelawadee UI" panose="020B0502040204020203" pitchFamily="34" charset="-34"/>
            </a:endParaRPr>
          </a:p>
          <a:p>
            <a:r>
              <a:rPr lang="en-GB" sz="3200" b="1" dirty="0" smtClean="0">
                <a:latin typeface="Leelawadee UI" panose="020B0502040204020203" pitchFamily="34" charset="-34"/>
                <a:ea typeface="+mj-ea"/>
                <a:cs typeface="Leelawadee UI" panose="020B0502040204020203" pitchFamily="34" charset="-34"/>
              </a:rPr>
              <a:t>CHF 1,5 million…………………………3%</a:t>
            </a:r>
            <a:endParaRPr lang="en-GB" sz="3200" b="1" dirty="0">
              <a:latin typeface="Leelawadee UI" panose="020B0502040204020203" pitchFamily="34" charset="-34"/>
              <a:cs typeface="Leelawadee UI" panose="020B0502040204020203" pitchFamily="34" charset="-34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187861" y="1637443"/>
            <a:ext cx="195613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1100" b="1" i="1" dirty="0" smtClean="0">
                <a:solidFill>
                  <a:schemeClr val="bg1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* </a:t>
            </a:r>
            <a:r>
              <a:rPr lang="en-GB" sz="1100" b="1" i="1" dirty="0" smtClean="0">
                <a:solidFill>
                  <a:schemeClr val="bg1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Excluding </a:t>
            </a:r>
            <a:endParaRPr lang="ro-RO" sz="1100" b="1" i="1" dirty="0" smtClean="0">
              <a:solidFill>
                <a:schemeClr val="bg1"/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  <a:p>
            <a:pPr algn="ctr"/>
            <a:r>
              <a:rPr lang="en-GB" sz="1100" b="1" i="1" dirty="0" smtClean="0">
                <a:solidFill>
                  <a:schemeClr val="bg1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management costs</a:t>
            </a:r>
            <a:endParaRPr lang="en-GB" sz="1100" b="1" i="1" dirty="0">
              <a:solidFill>
                <a:schemeClr val="bg1"/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365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CH" b="1" dirty="0" err="1" smtClean="0">
                <a:latin typeface="Leelawadee" panose="020B0502040204020203" pitchFamily="34" charset="-34"/>
                <a:cs typeface="Leelawadee" panose="020B0502040204020203" pitchFamily="34" charset="-34"/>
              </a:rPr>
              <a:t>Thank</a:t>
            </a:r>
            <a:r>
              <a:rPr lang="de-CH" b="1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 </a:t>
            </a:r>
            <a:r>
              <a:rPr lang="de-CH" b="1" dirty="0" err="1" smtClean="0">
                <a:latin typeface="Leelawadee" panose="020B0502040204020203" pitchFamily="34" charset="-34"/>
                <a:cs typeface="Leelawadee" panose="020B0502040204020203" pitchFamily="34" charset="-34"/>
              </a:rPr>
              <a:t>you</a:t>
            </a:r>
            <a:r>
              <a:rPr lang="de-CH" b="1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 </a:t>
            </a:r>
            <a:r>
              <a:rPr lang="de-CH" b="1" dirty="0" err="1" smtClean="0">
                <a:latin typeface="Leelawadee" panose="020B0502040204020203" pitchFamily="34" charset="-34"/>
                <a:cs typeface="Leelawadee" panose="020B0502040204020203" pitchFamily="34" charset="-34"/>
              </a:rPr>
              <a:t>very</a:t>
            </a:r>
            <a:r>
              <a:rPr lang="de-CH" b="1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 </a:t>
            </a:r>
            <a:r>
              <a:rPr lang="de-CH" b="1" dirty="0" err="1" smtClean="0">
                <a:latin typeface="Leelawadee" panose="020B0502040204020203" pitchFamily="34" charset="-34"/>
                <a:cs typeface="Leelawadee" panose="020B0502040204020203" pitchFamily="34" charset="-34"/>
              </a:rPr>
              <a:t>much</a:t>
            </a:r>
            <a:r>
              <a:rPr lang="de-CH" b="1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 </a:t>
            </a:r>
            <a:r>
              <a:rPr lang="de-CH" b="1" dirty="0" err="1" smtClean="0">
                <a:latin typeface="Leelawadee" panose="020B0502040204020203" pitchFamily="34" charset="-34"/>
                <a:cs typeface="Leelawadee" panose="020B0502040204020203" pitchFamily="34" charset="-34"/>
              </a:rPr>
              <a:t>for</a:t>
            </a:r>
            <a:r>
              <a:rPr lang="de-CH" b="1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 </a:t>
            </a:r>
            <a:r>
              <a:rPr lang="de-CH" b="1" dirty="0" err="1" smtClean="0">
                <a:latin typeface="Leelawadee" panose="020B0502040204020203" pitchFamily="34" charset="-34"/>
                <a:cs typeface="Leelawadee" panose="020B0502040204020203" pitchFamily="34" charset="-34"/>
              </a:rPr>
              <a:t>your</a:t>
            </a:r>
            <a:r>
              <a:rPr lang="de-CH" b="1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 </a:t>
            </a:r>
            <a:r>
              <a:rPr lang="de-CH" b="1" dirty="0" err="1" smtClean="0">
                <a:latin typeface="Leelawadee" panose="020B0502040204020203" pitchFamily="34" charset="-34"/>
                <a:cs typeface="Leelawadee" panose="020B0502040204020203" pitchFamily="34" charset="-34"/>
              </a:rPr>
              <a:t>kind</a:t>
            </a:r>
            <a:r>
              <a:rPr lang="de-CH" b="1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 </a:t>
            </a:r>
            <a:r>
              <a:rPr lang="de-CH" b="1" dirty="0" err="1" smtClean="0">
                <a:latin typeface="Leelawadee" panose="020B0502040204020203" pitchFamily="34" charset="-34"/>
                <a:cs typeface="Leelawadee" panose="020B0502040204020203" pitchFamily="34" charset="-34"/>
              </a:rPr>
              <a:t>attention</a:t>
            </a:r>
            <a:endParaRPr lang="de-CH" b="1" dirty="0"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308157" y="1825625"/>
            <a:ext cx="6527685" cy="4351338"/>
          </a:xfrm>
        </p:spPr>
      </p:pic>
    </p:spTree>
    <p:extLst>
      <p:ext uri="{BB962C8B-B14F-4D97-AF65-F5344CB8AC3E}">
        <p14:creationId xmlns:p14="http://schemas.microsoft.com/office/powerpoint/2010/main" xmlns="" val="9026578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58</TotalTime>
  <Words>351</Words>
  <Application>Microsoft Office PowerPoint</Application>
  <PresentationFormat>On-screen Show (4:3)</PresentationFormat>
  <Paragraphs>60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Swiss Cooperation Strategy Republic of Moldova 2018-2021</vt:lpstr>
      <vt:lpstr>Slide 2</vt:lpstr>
      <vt:lpstr>Slide 3</vt:lpstr>
      <vt:lpstr>Slide 4</vt:lpstr>
      <vt:lpstr>Slide 5</vt:lpstr>
      <vt:lpstr>Slide 6</vt:lpstr>
      <vt:lpstr>Slide 7</vt:lpstr>
      <vt:lpstr>Slide 8</vt:lpstr>
      <vt:lpstr>Thank you very much for your kind attention</vt:lpstr>
    </vt:vector>
  </TitlesOfParts>
  <Company>EDA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Swiss Cooperation Strategy Republic of Moldova 2018-2021</dc:title>
  <dc:creator>Cernat Natalia EDA CERNA</dc:creator>
  <cp:lastModifiedBy>User</cp:lastModifiedBy>
  <cp:revision>77</cp:revision>
  <dcterms:created xsi:type="dcterms:W3CDTF">2018-03-15T07:10:42Z</dcterms:created>
  <dcterms:modified xsi:type="dcterms:W3CDTF">2018-09-12T06:02:53Z</dcterms:modified>
</cp:coreProperties>
</file>